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formation Systems" initials="I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AA00"/>
    <a:srgbClr val="6FA287"/>
    <a:srgbClr val="D9C756"/>
    <a:srgbClr val="6D6BA1"/>
    <a:srgbClr val="DDD050"/>
    <a:srgbClr val="585692"/>
    <a:srgbClr val="CEBD3A"/>
    <a:srgbClr val="C4B419"/>
    <a:srgbClr val="DD5C21"/>
    <a:srgbClr val="D7C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23" autoAdjust="0"/>
  </p:normalViewPr>
  <p:slideViewPr>
    <p:cSldViewPr snapToGrid="0" snapToObjects="1">
      <p:cViewPr>
        <p:scale>
          <a:sx n="33" d="100"/>
          <a:sy n="33" d="100"/>
        </p:scale>
        <p:origin x="-366" y="546"/>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6C18F4-3085-4A2D-9C6A-5721B8253284}" type="datetimeFigureOut">
              <a:rPr lang="en-US" smtClean="0"/>
              <a:t>11/12/2013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7F0F7A-D972-422E-BB1E-63C3A86A54C7}" type="slidenum">
              <a:rPr lang="en-US" smtClean="0"/>
              <a:t>‹#›</a:t>
            </a:fld>
            <a:endParaRPr lang="en-US"/>
          </a:p>
        </p:txBody>
      </p:sp>
    </p:spTree>
    <p:extLst>
      <p:ext uri="{BB962C8B-B14F-4D97-AF65-F5344CB8AC3E}">
        <p14:creationId xmlns:p14="http://schemas.microsoft.com/office/powerpoint/2010/main" val="2399242871"/>
      </p:ext>
    </p:extLst>
  </p:cSld>
  <p:clrMap bg1="lt1" tx1="dk1" bg2="lt2" tx2="dk2" accent1="accent1" accent2="accent2" accent3="accent3" accent4="accent4" accent5="accent5" accent6="accent6" hlink="hlink" folHlink="folHlink"/>
  <p:notesStyle>
    <a:lvl1pPr marL="0" algn="l" defTabSz="4389120" rtl="0" eaLnBrk="1" latinLnBrk="0" hangingPunct="1">
      <a:defRPr sz="5800" kern="1200">
        <a:solidFill>
          <a:schemeClr val="tx1"/>
        </a:solidFill>
        <a:latin typeface="+mn-lt"/>
        <a:ea typeface="+mn-ea"/>
        <a:cs typeface="+mn-cs"/>
      </a:defRPr>
    </a:lvl1pPr>
    <a:lvl2pPr marL="2194560" algn="l" defTabSz="4389120" rtl="0" eaLnBrk="1" latinLnBrk="0" hangingPunct="1">
      <a:defRPr sz="5800" kern="1200">
        <a:solidFill>
          <a:schemeClr val="tx1"/>
        </a:solidFill>
        <a:latin typeface="+mn-lt"/>
        <a:ea typeface="+mn-ea"/>
        <a:cs typeface="+mn-cs"/>
      </a:defRPr>
    </a:lvl2pPr>
    <a:lvl3pPr marL="4389120" algn="l" defTabSz="4389120" rtl="0" eaLnBrk="1" latinLnBrk="0" hangingPunct="1">
      <a:defRPr sz="5800" kern="1200">
        <a:solidFill>
          <a:schemeClr val="tx1"/>
        </a:solidFill>
        <a:latin typeface="+mn-lt"/>
        <a:ea typeface="+mn-ea"/>
        <a:cs typeface="+mn-cs"/>
      </a:defRPr>
    </a:lvl3pPr>
    <a:lvl4pPr marL="6583680" algn="l" defTabSz="4389120" rtl="0" eaLnBrk="1" latinLnBrk="0" hangingPunct="1">
      <a:defRPr sz="5800" kern="1200">
        <a:solidFill>
          <a:schemeClr val="tx1"/>
        </a:solidFill>
        <a:latin typeface="+mn-lt"/>
        <a:ea typeface="+mn-ea"/>
        <a:cs typeface="+mn-cs"/>
      </a:defRPr>
    </a:lvl4pPr>
    <a:lvl5pPr marL="8778240" algn="l" defTabSz="4389120" rtl="0" eaLnBrk="1" latinLnBrk="0" hangingPunct="1">
      <a:defRPr sz="5800" kern="1200">
        <a:solidFill>
          <a:schemeClr val="tx1"/>
        </a:solidFill>
        <a:latin typeface="+mn-lt"/>
        <a:ea typeface="+mn-ea"/>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F0F7A-D972-422E-BB1E-63C3A86A54C7}" type="slidenum">
              <a:rPr lang="en-US" smtClean="0"/>
              <a:t>1</a:t>
            </a:fld>
            <a:endParaRPr lang="en-US"/>
          </a:p>
        </p:txBody>
      </p:sp>
    </p:spTree>
    <p:extLst>
      <p:ext uri="{BB962C8B-B14F-4D97-AF65-F5344CB8AC3E}">
        <p14:creationId xmlns:p14="http://schemas.microsoft.com/office/powerpoint/2010/main" val="1464701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A7DF02-F6CE-BE4B-A3C4-81BDE13BACD6}"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A326F-4E14-3A46-8324-A7AC230FB5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A7DF02-F6CE-BE4B-A3C4-81BDE13BACD6}"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A326F-4E14-3A46-8324-A7AC230FB5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A7DF02-F6CE-BE4B-A3C4-81BDE13BACD6}"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A326F-4E14-3A46-8324-A7AC230FB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A7DF02-F6CE-BE4B-A3C4-81BDE13BACD6}"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A326F-4E14-3A46-8324-A7AC230FB5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A7DF02-F6CE-BE4B-A3C4-81BDE13BACD6}"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A326F-4E14-3A46-8324-A7AC230FB5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A7DF02-F6CE-BE4B-A3C4-81BDE13BACD6}"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A326F-4E14-3A46-8324-A7AC230FB5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A7DF02-F6CE-BE4B-A3C4-81BDE13BACD6}" type="datetimeFigureOut">
              <a:rPr lang="en-US" smtClean="0"/>
              <a:pPr/>
              <a:t>11/12/2013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5A326F-4E14-3A46-8324-A7AC230FB5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A7DF02-F6CE-BE4B-A3C4-81BDE13BACD6}" type="datetimeFigureOut">
              <a:rPr lang="en-US" smtClean="0"/>
              <a:pPr/>
              <a:t>11/12/2013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A326F-4E14-3A46-8324-A7AC230FB5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7DF02-F6CE-BE4B-A3C4-81BDE13BACD6}" type="datetimeFigureOut">
              <a:rPr lang="en-US" smtClean="0"/>
              <a:pPr/>
              <a:t>11/12/2013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5A326F-4E14-3A46-8324-A7AC230FB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A7DF02-F6CE-BE4B-A3C4-81BDE13BACD6}"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A326F-4E14-3A46-8324-A7AC230FB5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A7DF02-F6CE-BE4B-A3C4-81BDE13BACD6}"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A326F-4E14-3A46-8324-A7AC230FB5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B5A7DF02-F6CE-BE4B-A3C4-81BDE13BACD6}" type="datetimeFigureOut">
              <a:rPr lang="en-US" smtClean="0"/>
              <a:pPr/>
              <a:t>11/12/2013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FA5A326F-4E14-3A46-8324-A7AC230FB5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76255" y="0"/>
            <a:ext cx="43967458" cy="32918400"/>
          </a:xfrm>
          <a:prstGeom prst="rect">
            <a:avLst/>
          </a:prstGeom>
          <a:solidFill>
            <a:srgbClr val="6FA287"/>
          </a:solidFill>
        </p:spPr>
        <p:style>
          <a:lnRef idx="1">
            <a:schemeClr val="accent1"/>
          </a:lnRef>
          <a:fillRef idx="3">
            <a:schemeClr val="accent1"/>
          </a:fillRef>
          <a:effectRef idx="2">
            <a:schemeClr val="accent1"/>
          </a:effectRef>
          <a:fontRef idx="minor">
            <a:schemeClr val="lt1"/>
          </a:fontRef>
        </p:style>
        <p:txBody>
          <a:bodyPr lIns="438912" tIns="219456" rIns="438912" bIns="219456" rtlCol="0" anchor="ctr"/>
          <a:lstStyle/>
          <a:p>
            <a:pPr algn="ctr"/>
            <a:endParaRPr lang="en-US"/>
          </a:p>
        </p:txBody>
      </p:sp>
      <p:sp>
        <p:nvSpPr>
          <p:cNvPr id="26" name="Rounded Rectangle 25"/>
          <p:cNvSpPr/>
          <p:nvPr/>
        </p:nvSpPr>
        <p:spPr>
          <a:xfrm>
            <a:off x="160332" y="7210483"/>
            <a:ext cx="18699168" cy="14592241"/>
          </a:xfrm>
          <a:prstGeom prst="roundRect">
            <a:avLst>
              <a:gd name="adj" fmla="val 6235"/>
            </a:avLst>
          </a:prstGeom>
          <a:ln>
            <a:solidFill>
              <a:srgbClr val="EAAA00"/>
            </a:solidFill>
          </a:ln>
        </p:spPr>
        <p:style>
          <a:lnRef idx="2">
            <a:schemeClr val="accent4"/>
          </a:lnRef>
          <a:fillRef idx="1">
            <a:schemeClr val="lt1"/>
          </a:fillRef>
          <a:effectRef idx="0">
            <a:schemeClr val="accent4"/>
          </a:effectRef>
          <a:fontRef idx="minor">
            <a:schemeClr val="dk1"/>
          </a:fontRef>
        </p:style>
        <p:txBody>
          <a:bodyPr lIns="438912" tIns="219456" rIns="438912" bIns="219456" rtlCol="0" anchor="ctr"/>
          <a:lstStyle/>
          <a:p>
            <a:pPr algn="ctr"/>
            <a:endParaRPr lang="en-US" dirty="0">
              <a:latin typeface="Arial"/>
              <a:cs typeface="Arial"/>
            </a:endParaRPr>
          </a:p>
        </p:txBody>
      </p:sp>
      <p:sp>
        <p:nvSpPr>
          <p:cNvPr id="27" name="Rounded Rectangle 26"/>
          <p:cNvSpPr/>
          <p:nvPr/>
        </p:nvSpPr>
        <p:spPr>
          <a:xfrm>
            <a:off x="21757020" y="6868100"/>
            <a:ext cx="21661637" cy="22593712"/>
          </a:xfrm>
          <a:prstGeom prst="roundRect">
            <a:avLst>
              <a:gd name="adj" fmla="val 8397"/>
            </a:avLst>
          </a:prstGeom>
          <a:solidFill>
            <a:schemeClr val="bg1"/>
          </a:solidFill>
          <a:ln>
            <a:solidFill>
              <a:srgbClr val="EAAA00"/>
            </a:solidFill>
          </a:ln>
          <a:effectLst/>
        </p:spPr>
        <p:style>
          <a:lnRef idx="1">
            <a:schemeClr val="accent1"/>
          </a:lnRef>
          <a:fillRef idx="3">
            <a:schemeClr val="accent1"/>
          </a:fillRef>
          <a:effectRef idx="2">
            <a:schemeClr val="accent1"/>
          </a:effectRef>
          <a:fontRef idx="minor">
            <a:schemeClr val="lt1"/>
          </a:fontRef>
        </p:style>
        <p:txBody>
          <a:bodyPr lIns="438912" tIns="219456" rIns="438912" bIns="219456" rtlCol="0" anchor="ctr"/>
          <a:lstStyle/>
          <a:p>
            <a:pPr algn="ctr"/>
            <a:endParaRPr lang="en-US" dirty="0">
              <a:latin typeface="Arial"/>
              <a:cs typeface="Arial"/>
            </a:endParaRPr>
          </a:p>
        </p:txBody>
      </p:sp>
      <p:sp>
        <p:nvSpPr>
          <p:cNvPr id="23" name="Rounded Rectangle 22"/>
          <p:cNvSpPr/>
          <p:nvPr/>
        </p:nvSpPr>
        <p:spPr>
          <a:xfrm>
            <a:off x="6141548" y="404236"/>
            <a:ext cx="31159478" cy="5921117"/>
          </a:xfrm>
          <a:prstGeom prst="roundRect">
            <a:avLst>
              <a:gd name="adj" fmla="val 16515"/>
            </a:avLst>
          </a:prstGeom>
          <a:solidFill>
            <a:srgbClr val="EAAA00"/>
          </a:solidFill>
          <a:ln>
            <a:noFill/>
          </a:ln>
          <a:effectLst/>
        </p:spPr>
        <p:style>
          <a:lnRef idx="1">
            <a:schemeClr val="accent1"/>
          </a:lnRef>
          <a:fillRef idx="3">
            <a:schemeClr val="accent1"/>
          </a:fillRef>
          <a:effectRef idx="2">
            <a:schemeClr val="accent1"/>
          </a:effectRef>
          <a:fontRef idx="minor">
            <a:schemeClr val="lt1"/>
          </a:fontRef>
        </p:style>
        <p:txBody>
          <a:bodyPr lIns="438912" tIns="219456" rIns="438912" bIns="219456" rtlCol="0" anchor="ctr"/>
          <a:lstStyle/>
          <a:p>
            <a:pPr algn="ctr"/>
            <a:endParaRPr lang="en-US" dirty="0">
              <a:latin typeface="Arial"/>
              <a:cs typeface="Arial"/>
            </a:endParaRPr>
          </a:p>
        </p:txBody>
      </p:sp>
      <p:sp>
        <p:nvSpPr>
          <p:cNvPr id="14" name="Rounded Rectangle 13"/>
          <p:cNvSpPr/>
          <p:nvPr/>
        </p:nvSpPr>
        <p:spPr>
          <a:xfrm>
            <a:off x="68123" y="23500628"/>
            <a:ext cx="21534056" cy="5961184"/>
          </a:xfrm>
          <a:prstGeom prst="roundRect">
            <a:avLst>
              <a:gd name="adj" fmla="val 11906"/>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438912" tIns="219456" rIns="438912" bIns="219456" rtlCol="0" anchor="ctr"/>
          <a:lstStyle/>
          <a:p>
            <a:pPr algn="ctr"/>
            <a:endParaRPr lang="en-US" dirty="0">
              <a:latin typeface="Arial"/>
              <a:cs typeface="Arial"/>
            </a:endParaRPr>
          </a:p>
        </p:txBody>
      </p:sp>
      <p:sp>
        <p:nvSpPr>
          <p:cNvPr id="10" name="TextBox 9"/>
          <p:cNvSpPr txBox="1"/>
          <p:nvPr/>
        </p:nvSpPr>
        <p:spPr>
          <a:xfrm>
            <a:off x="6426876" y="705605"/>
            <a:ext cx="30961195" cy="2659190"/>
          </a:xfrm>
          <a:prstGeom prst="rect">
            <a:avLst/>
          </a:prstGeom>
          <a:noFill/>
        </p:spPr>
        <p:txBody>
          <a:bodyPr wrap="square" lIns="438912" tIns="219456" rIns="438912" bIns="219456" rtlCol="0">
            <a:spAutoFit/>
          </a:bodyPr>
          <a:lstStyle/>
          <a:p>
            <a:pPr algn="ctr"/>
            <a:r>
              <a:rPr lang="en-US" sz="7200" b="1" dirty="0">
                <a:latin typeface="Arial" panose="020B0604020202020204" pitchFamily="34" charset="0"/>
                <a:cs typeface="Arial" panose="020B0604020202020204" pitchFamily="34" charset="0"/>
              </a:rPr>
              <a:t>The Fit of the Interaction with Disabled Persons Scale (IDP) </a:t>
            </a:r>
            <a:r>
              <a:rPr lang="en-US" sz="7200" b="1" dirty="0" smtClean="0">
                <a:latin typeface="Arial" panose="020B0604020202020204" pitchFamily="34" charset="0"/>
                <a:cs typeface="Arial" panose="020B0604020202020204" pitchFamily="34" charset="0"/>
              </a:rPr>
              <a:t/>
            </a:r>
            <a:br>
              <a:rPr lang="en-US" sz="7200" b="1" dirty="0" smtClean="0">
                <a:latin typeface="Arial" panose="020B0604020202020204" pitchFamily="34" charset="0"/>
                <a:cs typeface="Arial" panose="020B0604020202020204" pitchFamily="34" charset="0"/>
              </a:rPr>
            </a:br>
            <a:r>
              <a:rPr lang="en-US" sz="7200" b="1" dirty="0" smtClean="0">
                <a:latin typeface="Arial" panose="020B0604020202020204" pitchFamily="34" charset="0"/>
                <a:cs typeface="Arial" panose="020B0604020202020204" pitchFamily="34" charset="0"/>
              </a:rPr>
              <a:t>on </a:t>
            </a:r>
            <a:r>
              <a:rPr lang="en-US" sz="7200" b="1" dirty="0">
                <a:latin typeface="Arial" panose="020B0604020202020204" pitchFamily="34" charset="0"/>
                <a:cs typeface="Arial" panose="020B0604020202020204" pitchFamily="34" charset="0"/>
              </a:rPr>
              <a:t>Professionals in the Disability Community</a:t>
            </a:r>
          </a:p>
        </p:txBody>
      </p:sp>
      <p:sp>
        <p:nvSpPr>
          <p:cNvPr id="12" name="TextBox 11"/>
          <p:cNvSpPr txBox="1"/>
          <p:nvPr/>
        </p:nvSpPr>
        <p:spPr>
          <a:xfrm>
            <a:off x="6564149" y="3446046"/>
            <a:ext cx="30961190" cy="2474524"/>
          </a:xfrm>
          <a:prstGeom prst="rect">
            <a:avLst/>
          </a:prstGeom>
          <a:noFill/>
        </p:spPr>
        <p:txBody>
          <a:bodyPr wrap="square" lIns="438912" tIns="219456" rIns="438912" bIns="219456" rtlCol="0">
            <a:spAutoFit/>
          </a:bodyPr>
          <a:lstStyle/>
          <a:p>
            <a:pPr algn="ctr"/>
            <a:r>
              <a:rPr lang="en-US" sz="4400" dirty="0">
                <a:latin typeface="Arial" panose="020B0604020202020204" pitchFamily="34" charset="0"/>
                <a:cs typeface="Arial" panose="020B0604020202020204" pitchFamily="34" charset="0"/>
              </a:rPr>
              <a:t>Jacqueline  D. Stone, PhD, Baltimore, MD, United States, MD - Kennedy Krieger Institute, UCEDD/LEND; </a:t>
            </a:r>
          </a:p>
          <a:p>
            <a:pPr algn="ctr"/>
            <a:r>
              <a:rPr lang="en-US" sz="4400" dirty="0">
                <a:latin typeface="Arial" panose="020B0604020202020204" pitchFamily="34" charset="0"/>
                <a:cs typeface="Arial" panose="020B0604020202020204" pitchFamily="34" charset="0"/>
              </a:rPr>
              <a:t>Waylon J. Howard, PhD, Baltimore, MD, United States, MD - Kennedy Krieger Institute, UCEDD/LEND; </a:t>
            </a:r>
          </a:p>
          <a:p>
            <a:pPr algn="ctr"/>
            <a:r>
              <a:rPr lang="en-US" sz="4400" dirty="0">
                <a:latin typeface="Arial" panose="020B0604020202020204" pitchFamily="34" charset="0"/>
                <a:cs typeface="Arial" panose="020B0604020202020204" pitchFamily="34" charset="0"/>
              </a:rPr>
              <a:t>Michelle L. </a:t>
            </a:r>
            <a:r>
              <a:rPr lang="en-US" sz="4400" dirty="0" err="1">
                <a:latin typeface="Arial" panose="020B0604020202020204" pitchFamily="34" charset="0"/>
                <a:cs typeface="Arial" panose="020B0604020202020204" pitchFamily="34" charset="0"/>
              </a:rPr>
              <a:t>D'Abundo</a:t>
            </a:r>
            <a:r>
              <a:rPr lang="en-US" sz="4400" dirty="0">
                <a:latin typeface="Arial" panose="020B0604020202020204" pitchFamily="34" charset="0"/>
                <a:cs typeface="Arial" panose="020B0604020202020204" pitchFamily="34" charset="0"/>
              </a:rPr>
              <a:t>, PhD, MSH, University of North Carolina Wilmington, Wilmington, NC</a:t>
            </a:r>
          </a:p>
        </p:txBody>
      </p:sp>
      <p:sp>
        <p:nvSpPr>
          <p:cNvPr id="28" name="TextBox 27"/>
          <p:cNvSpPr txBox="1"/>
          <p:nvPr/>
        </p:nvSpPr>
        <p:spPr>
          <a:xfrm>
            <a:off x="298188" y="22303552"/>
            <a:ext cx="13802823" cy="997196"/>
          </a:xfrm>
          <a:prstGeom prst="rect">
            <a:avLst/>
          </a:prstGeom>
          <a:noFill/>
        </p:spPr>
        <p:txBody>
          <a:bodyPr wrap="square" lIns="438912" tIns="219456" rIns="438912" bIns="219456" rtlCol="0">
            <a:spAutoFit/>
          </a:bodyPr>
          <a:lstStyle/>
          <a:p>
            <a:r>
              <a:rPr lang="en-US" sz="3600" b="1" cap="small" dirty="0">
                <a:solidFill>
                  <a:schemeClr val="bg1"/>
                </a:solidFill>
                <a:latin typeface="Arial"/>
                <a:cs typeface="Arial"/>
              </a:rPr>
              <a:t>Figure 1 : </a:t>
            </a:r>
            <a:r>
              <a:rPr lang="en-US" sz="3600" b="1" cap="small" dirty="0" err="1">
                <a:solidFill>
                  <a:schemeClr val="bg1"/>
                </a:solidFill>
                <a:latin typeface="Arial"/>
                <a:cs typeface="Arial"/>
              </a:rPr>
              <a:t>Gething</a:t>
            </a:r>
            <a:r>
              <a:rPr lang="en-US" sz="3600" b="1" cap="small" dirty="0">
                <a:solidFill>
                  <a:schemeClr val="bg1"/>
                </a:solidFill>
                <a:latin typeface="Arial"/>
                <a:cs typeface="Arial"/>
              </a:rPr>
              <a:t> (1994) proposed factor structure</a:t>
            </a:r>
          </a:p>
        </p:txBody>
      </p:sp>
      <p:sp>
        <p:nvSpPr>
          <p:cNvPr id="29" name="Rounded Rectangle 28"/>
          <p:cNvSpPr/>
          <p:nvPr/>
        </p:nvSpPr>
        <p:spPr>
          <a:xfrm>
            <a:off x="-1" y="31628459"/>
            <a:ext cx="14582275" cy="1289941"/>
          </a:xfrm>
          <a:prstGeom prst="roundRect">
            <a:avLst>
              <a:gd name="adj" fmla="val 26975"/>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438912" tIns="219456" rIns="438912" bIns="219456" rtlCol="0" anchor="ctr"/>
          <a:lstStyle/>
          <a:p>
            <a:pPr algn="ctr"/>
            <a:endParaRPr lang="en-US" dirty="0">
              <a:latin typeface="Arial"/>
              <a:cs typeface="Arial"/>
            </a:endParaRPr>
          </a:p>
        </p:txBody>
      </p:sp>
      <p:sp>
        <p:nvSpPr>
          <p:cNvPr id="34" name="TextBox 33"/>
          <p:cNvSpPr txBox="1"/>
          <p:nvPr/>
        </p:nvSpPr>
        <p:spPr>
          <a:xfrm>
            <a:off x="435852" y="31628459"/>
            <a:ext cx="19212730" cy="1058751"/>
          </a:xfrm>
          <a:prstGeom prst="rect">
            <a:avLst/>
          </a:prstGeom>
          <a:noFill/>
        </p:spPr>
        <p:txBody>
          <a:bodyPr wrap="square" lIns="438912" tIns="219456" rIns="438912" bIns="219456" rtlCol="0">
            <a:spAutoFit/>
          </a:bodyPr>
          <a:lstStyle/>
          <a:p>
            <a:r>
              <a:rPr lang="en-US" sz="4000" dirty="0">
                <a:solidFill>
                  <a:schemeClr val="bg1"/>
                </a:solidFill>
                <a:latin typeface="Arial" pitchFamily="34" charset="0"/>
                <a:cs typeface="Arial" pitchFamily="34" charset="0"/>
              </a:rPr>
              <a:t>For more information, visit </a:t>
            </a:r>
            <a:r>
              <a:rPr lang="en-US" sz="4000" dirty="0" smtClean="0">
                <a:solidFill>
                  <a:srgbClr val="D9C756"/>
                </a:solidFill>
                <a:latin typeface="Arial" pitchFamily="34" charset="0"/>
                <a:cs typeface="Arial" pitchFamily="34" charset="0"/>
              </a:rPr>
              <a:t>www.kennedykrieger.org</a:t>
            </a:r>
            <a:endParaRPr lang="en-US" sz="4600" spc="2880" dirty="0">
              <a:solidFill>
                <a:srgbClr val="FFFFFF"/>
              </a:solidFill>
              <a:latin typeface="Arial" pitchFamily="34" charset="0"/>
              <a:cs typeface="Arial" pitchFamily="34" charset="0"/>
            </a:endParaRPr>
          </a:p>
        </p:txBody>
      </p:sp>
      <p:sp>
        <p:nvSpPr>
          <p:cNvPr id="35" name="TextBox 34"/>
          <p:cNvSpPr txBox="1"/>
          <p:nvPr/>
        </p:nvSpPr>
        <p:spPr>
          <a:xfrm>
            <a:off x="22237945" y="8133760"/>
            <a:ext cx="21175862" cy="5429179"/>
          </a:xfrm>
          <a:prstGeom prst="rect">
            <a:avLst/>
          </a:prstGeom>
          <a:noFill/>
        </p:spPr>
        <p:txBody>
          <a:bodyPr wrap="square" lIns="438912" tIns="219456" rIns="438912" bIns="219456" rtlCol="0">
            <a:spAutoFit/>
          </a:bodyPr>
          <a:lstStyle/>
          <a:p>
            <a:r>
              <a:rPr lang="en-US" sz="3600" dirty="0">
                <a:latin typeface="Arial" panose="020B0604020202020204" pitchFamily="34" charset="0"/>
                <a:cs typeface="Arial" panose="020B0604020202020204" pitchFamily="34" charset="0"/>
              </a:rPr>
              <a:t>A confirmatory factor analysis (CFA) was used to evaluate the theoretical six-factor model proposed by Gething (1994; see Figure 1). CFAs are often referred to as measurement models because they specify the relationships among latent and observed variables. Our research question centered on whether the IDP model hypothesized in the literature was appropriate given our sample. Specifically, we were interested if the measurement model demonstrated acceptable fit. Model fit was evaluated using chi-square (</a:t>
            </a:r>
            <a:r>
              <a:rPr lang="el-GR" sz="3600" i="1" dirty="0">
                <a:latin typeface="Arial" panose="020B0604020202020204" pitchFamily="34" charset="0"/>
                <a:cs typeface="Arial" panose="020B0604020202020204" pitchFamily="34" charset="0"/>
              </a:rPr>
              <a:t>χ</a:t>
            </a:r>
            <a:r>
              <a:rPr lang="en-US" sz="3600" i="1" baseline="30000" dirty="0">
                <a:latin typeface="Arial" panose="020B0604020202020204" pitchFamily="34" charset="0"/>
                <a:cs typeface="Arial" panose="020B0604020202020204" pitchFamily="34" charset="0"/>
              </a:rPr>
              <a:t>2</a:t>
            </a:r>
            <a:r>
              <a:rPr lang="en-US" sz="3600" dirty="0">
                <a:latin typeface="Arial" panose="020B0604020202020204" pitchFamily="34" charset="0"/>
                <a:cs typeface="Arial" panose="020B0604020202020204" pitchFamily="34" charset="0"/>
              </a:rPr>
              <a:t>), Root-Mean-Square Error of Approximation (RMSEA), the </a:t>
            </a:r>
            <a:r>
              <a:rPr lang="en-US" sz="3600" dirty="0" smtClean="0">
                <a:latin typeface="Arial" panose="020B0604020202020204" pitchFamily="34" charset="0"/>
                <a:cs typeface="Arial" panose="020B0604020202020204" pitchFamily="34" charset="0"/>
              </a:rPr>
              <a:t>Tucker Lewis Index/Non-Normed </a:t>
            </a:r>
            <a:r>
              <a:rPr lang="en-US" sz="3600" dirty="0">
                <a:latin typeface="Arial" panose="020B0604020202020204" pitchFamily="34" charset="0"/>
                <a:cs typeface="Arial" panose="020B0604020202020204" pitchFamily="34" charset="0"/>
              </a:rPr>
              <a:t>Fit Index </a:t>
            </a:r>
            <a:r>
              <a:rPr lang="en-US" sz="3600" dirty="0" smtClean="0">
                <a:latin typeface="Arial" panose="020B0604020202020204" pitchFamily="34" charset="0"/>
                <a:cs typeface="Arial" panose="020B0604020202020204" pitchFamily="34" charset="0"/>
              </a:rPr>
              <a:t>(TLI/NNFI</a:t>
            </a:r>
            <a:r>
              <a:rPr lang="en-US" sz="3600" dirty="0">
                <a:latin typeface="Arial" panose="020B0604020202020204" pitchFamily="34" charset="0"/>
                <a:cs typeface="Arial" panose="020B0604020202020204" pitchFamily="34" charset="0"/>
              </a:rPr>
              <a:t>), and the Comparative Fit Index (CFI). Acceptable RMSEA values are less than or equal to .08 (Brown, 2006) while values greater than .90 are considered acceptable for the </a:t>
            </a:r>
            <a:r>
              <a:rPr lang="en-US" sz="3600" dirty="0" smtClean="0">
                <a:latin typeface="Arial" panose="020B0604020202020204" pitchFamily="34" charset="0"/>
                <a:cs typeface="Arial" panose="020B0604020202020204" pitchFamily="34" charset="0"/>
              </a:rPr>
              <a:t>NNFI</a:t>
            </a:r>
            <a:r>
              <a:rPr lang="en-US" sz="3600" dirty="0">
                <a:latin typeface="Arial" panose="020B0604020202020204" pitchFamily="34" charset="0"/>
                <a:cs typeface="Arial" panose="020B0604020202020204" pitchFamily="34" charset="0"/>
              </a:rPr>
              <a:t>, and the CFI (Brown, 2006; Kline, 1993; </a:t>
            </a:r>
            <a:r>
              <a:rPr lang="en-US" sz="3600" dirty="0" err="1">
                <a:latin typeface="Arial" panose="020B0604020202020204" pitchFamily="34" charset="0"/>
                <a:cs typeface="Arial" panose="020B0604020202020204" pitchFamily="34" charset="0"/>
              </a:rPr>
              <a:t>Reise</a:t>
            </a:r>
            <a:r>
              <a:rPr lang="en-US" sz="3600" dirty="0">
                <a:latin typeface="Arial" panose="020B0604020202020204" pitchFamily="34" charset="0"/>
                <a:cs typeface="Arial" panose="020B0604020202020204" pitchFamily="34" charset="0"/>
              </a:rPr>
              <a:t>, et al., 1993).</a:t>
            </a:r>
          </a:p>
        </p:txBody>
      </p:sp>
      <p:sp>
        <p:nvSpPr>
          <p:cNvPr id="36" name="TextBox 35"/>
          <p:cNvSpPr txBox="1"/>
          <p:nvPr/>
        </p:nvSpPr>
        <p:spPr>
          <a:xfrm>
            <a:off x="21907473" y="7237535"/>
            <a:ext cx="11233291" cy="1181862"/>
          </a:xfrm>
          <a:prstGeom prst="rect">
            <a:avLst/>
          </a:prstGeom>
          <a:noFill/>
        </p:spPr>
        <p:txBody>
          <a:bodyPr wrap="square" lIns="438912" tIns="219456" rIns="438912" bIns="219456" rtlCol="0">
            <a:spAutoFit/>
          </a:bodyPr>
          <a:lstStyle/>
          <a:p>
            <a:r>
              <a:rPr lang="en-US" sz="4800" cap="small" dirty="0">
                <a:solidFill>
                  <a:srgbClr val="000000"/>
                </a:solidFill>
                <a:latin typeface="Arial"/>
                <a:cs typeface="Arial"/>
              </a:rPr>
              <a:t>Methods</a:t>
            </a:r>
          </a:p>
        </p:txBody>
      </p:sp>
      <p:sp>
        <p:nvSpPr>
          <p:cNvPr id="44" name="TextBox 43"/>
          <p:cNvSpPr txBox="1"/>
          <p:nvPr/>
        </p:nvSpPr>
        <p:spPr>
          <a:xfrm>
            <a:off x="442567" y="11797370"/>
            <a:ext cx="18416933" cy="10445937"/>
          </a:xfrm>
          <a:prstGeom prst="rect">
            <a:avLst/>
          </a:prstGeom>
          <a:noFill/>
        </p:spPr>
        <p:txBody>
          <a:bodyPr wrap="square" lIns="438912" tIns="219456" rIns="438912" bIns="219456" rtlCol="0">
            <a:spAutoFit/>
          </a:bodyPr>
          <a:lstStyle/>
          <a:p>
            <a:r>
              <a:rPr lang="en-US" sz="3600" dirty="0">
                <a:latin typeface="Arial" panose="020B0604020202020204" pitchFamily="34" charset="0"/>
                <a:cs typeface="Arial" panose="020B0604020202020204" pitchFamily="34" charset="0"/>
              </a:rPr>
              <a:t>The purpose of this study was to assess the validity and reliability of developmental disability professionals' responses to the Interaction with Disabled Persons Scale (IDP). </a:t>
            </a:r>
          </a:p>
          <a:p>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 IDP scale is a 19-item questionnaire used to assess attitudes regarding personal discomfort at the prospect of interacting with someone with a disability through the application of six factors (discomfort in social interaction, coping/succumbing framework, perceived level of information, vulnerability, coping, and vulnerability (</a:t>
            </a:r>
            <a:r>
              <a:rPr lang="en-US" sz="3600" dirty="0" err="1">
                <a:latin typeface="Arial" panose="020B0604020202020204" pitchFamily="34" charset="0"/>
                <a:cs typeface="Arial" panose="020B0604020202020204" pitchFamily="34" charset="0"/>
              </a:rPr>
              <a:t>Gething</a:t>
            </a:r>
            <a:r>
              <a:rPr lang="en-US" sz="3600" dirty="0">
                <a:latin typeface="Arial" pitchFamily="34" charset="0"/>
                <a:cs typeface="Arial" pitchFamily="34" charset="0"/>
              </a:rPr>
              <a:t>, 1994).</a:t>
            </a:r>
          </a:p>
          <a:p>
            <a:endParaRPr lang="en-US" sz="3600" dirty="0">
              <a:latin typeface="Arial" pitchFamily="34" charset="0"/>
              <a:cs typeface="Arial" pitchFamily="34" charset="0"/>
            </a:endParaRPr>
          </a:p>
          <a:p>
            <a:r>
              <a:rPr lang="en-US" sz="3600" dirty="0">
                <a:latin typeface="Arial" pitchFamily="34" charset="0"/>
                <a:cs typeface="Arial" pitchFamily="34" charset="0"/>
              </a:rPr>
              <a:t>The </a:t>
            </a:r>
            <a:r>
              <a:rPr lang="en-US" sz="3600" dirty="0" smtClean="0">
                <a:latin typeface="Arial" pitchFamily="34" charset="0"/>
                <a:cs typeface="Arial" pitchFamily="34" charset="0"/>
              </a:rPr>
              <a:t>study brought together </a:t>
            </a:r>
            <a:r>
              <a:rPr lang="en-US" sz="3600" dirty="0">
                <a:latin typeface="Arial" pitchFamily="34" charset="0"/>
                <a:cs typeface="Arial" pitchFamily="34" charset="0"/>
              </a:rPr>
              <a:t>several lines of research that focus on self-report scales of attitudes regarding personal discomfort at the prospect of interacting with someone with a disability, exploring whether </a:t>
            </a:r>
            <a:r>
              <a:rPr lang="en-US" sz="3600" dirty="0" smtClean="0">
                <a:latin typeface="Arial" pitchFamily="34" charset="0"/>
                <a:cs typeface="Arial" pitchFamily="34" charset="0"/>
              </a:rPr>
              <a:t>observed </a:t>
            </a:r>
            <a:r>
              <a:rPr lang="en-US" sz="3600" dirty="0">
                <a:latin typeface="Arial" pitchFamily="34" charset="0"/>
                <a:cs typeface="Arial" pitchFamily="34" charset="0"/>
              </a:rPr>
              <a:t>attitudinal variables (indicators) related to common themes (factors) described in previous research. We used confirmatory factor analysis to test a theoretical factor structure among a population of experienced health professionals in developmental disabilities within the Association  of Canters for Developmental Disabilities Network (AUCD).  </a:t>
            </a:r>
          </a:p>
          <a:p>
            <a:endParaRPr lang="en-US" sz="3800" dirty="0">
              <a:latin typeface="Arial" pitchFamily="34" charset="0"/>
              <a:cs typeface="Arial" pitchFamily="34" charset="0"/>
            </a:endParaRPr>
          </a:p>
        </p:txBody>
      </p:sp>
      <p:sp>
        <p:nvSpPr>
          <p:cNvPr id="45" name="TextBox 44"/>
          <p:cNvSpPr txBox="1"/>
          <p:nvPr/>
        </p:nvSpPr>
        <p:spPr>
          <a:xfrm>
            <a:off x="126738" y="10997863"/>
            <a:ext cx="11233291" cy="1181862"/>
          </a:xfrm>
          <a:prstGeom prst="rect">
            <a:avLst/>
          </a:prstGeom>
          <a:noFill/>
        </p:spPr>
        <p:txBody>
          <a:bodyPr wrap="square" lIns="438912" tIns="219456" rIns="438912" bIns="219456" rtlCol="0">
            <a:spAutoFit/>
          </a:bodyPr>
          <a:lstStyle/>
          <a:p>
            <a:r>
              <a:rPr lang="en-US" sz="4800" cap="small" dirty="0">
                <a:solidFill>
                  <a:srgbClr val="000000"/>
                </a:solidFill>
                <a:latin typeface="Arial"/>
                <a:cs typeface="Arial"/>
              </a:rPr>
              <a:t>purpose</a:t>
            </a:r>
          </a:p>
        </p:txBody>
      </p:sp>
      <p:sp>
        <p:nvSpPr>
          <p:cNvPr id="46" name="TextBox 45"/>
          <p:cNvSpPr txBox="1"/>
          <p:nvPr/>
        </p:nvSpPr>
        <p:spPr>
          <a:xfrm>
            <a:off x="442567" y="8342361"/>
            <a:ext cx="18759834" cy="2659190"/>
          </a:xfrm>
          <a:prstGeom prst="rect">
            <a:avLst/>
          </a:prstGeom>
          <a:noFill/>
        </p:spPr>
        <p:txBody>
          <a:bodyPr wrap="square" lIns="438912" tIns="219456" rIns="438912" bIns="219456" rtlCol="0">
            <a:spAutoFit/>
          </a:bodyPr>
          <a:lstStyle/>
          <a:p>
            <a:r>
              <a:rPr lang="en-US" sz="3600" dirty="0">
                <a:latin typeface="Arial" panose="020B0604020202020204" pitchFamily="34" charset="0"/>
                <a:cs typeface="Arial" panose="020B0604020202020204" pitchFamily="34" charset="0"/>
              </a:rPr>
              <a:t>Negative attitudes contribute to greater health disparities among persons with developmental disabilities and may influence the quality of care. Attitudinal research in the developmental disability field has used predominantly self-report scales to report information (</a:t>
            </a:r>
            <a:r>
              <a:rPr lang="en-US" sz="3600" dirty="0" err="1">
                <a:latin typeface="Arial" panose="020B0604020202020204" pitchFamily="34" charset="0"/>
                <a:cs typeface="Arial" panose="020B0604020202020204" pitchFamily="34" charset="0"/>
              </a:rPr>
              <a:t>Iacono</a:t>
            </a:r>
            <a:r>
              <a:rPr lang="en-US" sz="3600" dirty="0">
                <a:latin typeface="Arial" pitchFamily="34" charset="0"/>
                <a:cs typeface="Arial" pitchFamily="34" charset="0"/>
              </a:rPr>
              <a:t>, Tracy, Keating, &amp; Brown, 2009). </a:t>
            </a:r>
          </a:p>
        </p:txBody>
      </p:sp>
      <p:sp>
        <p:nvSpPr>
          <p:cNvPr id="47" name="TextBox 46"/>
          <p:cNvSpPr txBox="1"/>
          <p:nvPr/>
        </p:nvSpPr>
        <p:spPr>
          <a:xfrm>
            <a:off x="35802" y="7427977"/>
            <a:ext cx="11233291" cy="1181862"/>
          </a:xfrm>
          <a:prstGeom prst="rect">
            <a:avLst/>
          </a:prstGeom>
          <a:noFill/>
        </p:spPr>
        <p:txBody>
          <a:bodyPr wrap="square" lIns="438912" tIns="219456" rIns="438912" bIns="219456" rtlCol="0">
            <a:spAutoFit/>
          </a:bodyPr>
          <a:lstStyle/>
          <a:p>
            <a:r>
              <a:rPr lang="en-US" sz="4800" cap="small" dirty="0">
                <a:solidFill>
                  <a:srgbClr val="000000"/>
                </a:solidFill>
                <a:latin typeface="Arial"/>
                <a:cs typeface="Arial"/>
              </a:rPr>
              <a:t>Background</a:t>
            </a:r>
          </a:p>
        </p:txBody>
      </p:sp>
      <p:sp>
        <p:nvSpPr>
          <p:cNvPr id="51" name="TextBox 50"/>
          <p:cNvSpPr txBox="1"/>
          <p:nvPr/>
        </p:nvSpPr>
        <p:spPr>
          <a:xfrm>
            <a:off x="21757020" y="13539224"/>
            <a:ext cx="5132056" cy="1181862"/>
          </a:xfrm>
          <a:prstGeom prst="rect">
            <a:avLst/>
          </a:prstGeom>
          <a:noFill/>
        </p:spPr>
        <p:txBody>
          <a:bodyPr wrap="square" lIns="438912" tIns="219456" rIns="438912" bIns="219456" rtlCol="0">
            <a:spAutoFit/>
          </a:bodyPr>
          <a:lstStyle/>
          <a:p>
            <a:r>
              <a:rPr lang="en-US" sz="4800" cap="small" dirty="0">
                <a:solidFill>
                  <a:srgbClr val="000000"/>
                </a:solidFill>
                <a:latin typeface="Arial"/>
                <a:cs typeface="Arial"/>
              </a:rPr>
              <a:t>Results</a:t>
            </a:r>
          </a:p>
        </p:txBody>
      </p:sp>
      <p:sp>
        <p:nvSpPr>
          <p:cNvPr id="52" name="TextBox 51"/>
          <p:cNvSpPr txBox="1"/>
          <p:nvPr/>
        </p:nvSpPr>
        <p:spPr>
          <a:xfrm>
            <a:off x="22237945" y="14423180"/>
            <a:ext cx="11035090" cy="9861161"/>
          </a:xfrm>
          <a:prstGeom prst="rect">
            <a:avLst/>
          </a:prstGeom>
          <a:noFill/>
        </p:spPr>
        <p:txBody>
          <a:bodyPr wrap="square" lIns="438912" tIns="219456" rIns="438912" bIns="219456" rtlCol="0">
            <a:spAutoFit/>
          </a:bodyPr>
          <a:lstStyle/>
          <a:p>
            <a:r>
              <a:rPr lang="en-US" sz="3600" dirty="0">
                <a:latin typeface="Arial" panose="020B0604020202020204" pitchFamily="34" charset="0"/>
                <a:cs typeface="Arial" panose="020B0604020202020204" pitchFamily="34" charset="0"/>
              </a:rPr>
              <a:t>A total of 211 health professionals (13.70% men; 86.30% women) were included in the study. Age at the time of survey ranged from 26 to 79 years (M = 61.36, SD = 10.83). The majority of participants in the sample were Caucasian (87.40%). The remaining participants were reported to be African American (5.40%), Hispanic (5.40%) or other (1.20%). In this sample, seventy-two percent of the participants had greater than 10 years' experience post licensure, and the mean years post licensure was 20 +/- 1.01 years in the disability field, interpreted as having greater exposure to individuals with disabilities. The six-factor model suggested by the literature demonstrated mediocre to poor fit,  χ</a:t>
            </a:r>
            <a:r>
              <a:rPr lang="en-US" sz="3600" baseline="30000" dirty="0">
                <a:latin typeface="Arial" panose="020B0604020202020204" pitchFamily="34" charset="0"/>
                <a:cs typeface="Arial" panose="020B0604020202020204" pitchFamily="34" charset="0"/>
              </a:rPr>
              <a:t>2 </a:t>
            </a:r>
            <a:r>
              <a:rPr lang="en-US" sz="3600" dirty="0">
                <a:latin typeface="Arial" panose="020B0604020202020204" pitchFamily="34" charset="0"/>
                <a:cs typeface="Arial" panose="020B0604020202020204" pitchFamily="34" charset="0"/>
              </a:rPr>
              <a:t>(107, </a:t>
            </a:r>
            <a:r>
              <a:rPr lang="en-US" sz="3600" i="1" dirty="0">
                <a:latin typeface="Arial" panose="020B0604020202020204" pitchFamily="34" charset="0"/>
                <a:cs typeface="Arial" panose="020B0604020202020204" pitchFamily="34" charset="0"/>
              </a:rPr>
              <a:t>n</a:t>
            </a:r>
            <a:r>
              <a:rPr lang="en-US" sz="3600" dirty="0">
                <a:latin typeface="Arial" panose="020B0604020202020204" pitchFamily="34" charset="0"/>
                <a:cs typeface="Arial" panose="020B0604020202020204" pitchFamily="34" charset="0"/>
              </a:rPr>
              <a:t> = 211) = 247.87, </a:t>
            </a:r>
            <a:r>
              <a:rPr lang="en-US" sz="3600" i="1" dirty="0">
                <a:latin typeface="Arial" panose="020B0604020202020204" pitchFamily="34" charset="0"/>
                <a:cs typeface="Arial" panose="020B0604020202020204" pitchFamily="34" charset="0"/>
              </a:rPr>
              <a:t>p</a:t>
            </a:r>
            <a:r>
              <a:rPr lang="en-US" sz="3600" dirty="0">
                <a:latin typeface="Arial" panose="020B0604020202020204" pitchFamily="34" charset="0"/>
                <a:cs typeface="Arial" panose="020B0604020202020204" pitchFamily="34" charset="0"/>
              </a:rPr>
              <a:t>  &lt;.001, RMSEA = .079 (.066-.092), NNFI = 0.755, CFI = 0.807. </a:t>
            </a:r>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6303687" y="29795758"/>
            <a:ext cx="6245887" cy="2895885"/>
          </a:xfrm>
          <a:prstGeom prst="rect">
            <a:avLst/>
          </a:prstGeom>
        </p:spPr>
      </p:pic>
      <p:pic>
        <p:nvPicPr>
          <p:cNvPr id="33" name="Picture 5" descr="C:\Users\howardwa\Desktop\Poster Figure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91429" y="14506603"/>
            <a:ext cx="9359606" cy="9814456"/>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p:cNvSpPr txBox="1"/>
          <p:nvPr/>
        </p:nvSpPr>
        <p:spPr>
          <a:xfrm>
            <a:off x="21829513" y="23950578"/>
            <a:ext cx="4415705" cy="1181862"/>
          </a:xfrm>
          <a:prstGeom prst="rect">
            <a:avLst/>
          </a:prstGeom>
          <a:noFill/>
        </p:spPr>
        <p:txBody>
          <a:bodyPr wrap="square" lIns="438912" tIns="219456" rIns="438912" bIns="219456" rtlCol="0">
            <a:spAutoFit/>
          </a:bodyPr>
          <a:lstStyle/>
          <a:p>
            <a:r>
              <a:rPr lang="en-US" sz="4800" cap="small" dirty="0">
                <a:solidFill>
                  <a:srgbClr val="000000"/>
                </a:solidFill>
                <a:latin typeface="Arial"/>
                <a:cs typeface="Arial"/>
              </a:rPr>
              <a:t>Conclusion</a:t>
            </a:r>
          </a:p>
        </p:txBody>
      </p:sp>
      <p:sp>
        <p:nvSpPr>
          <p:cNvPr id="40" name="TextBox 39"/>
          <p:cNvSpPr txBox="1"/>
          <p:nvPr/>
        </p:nvSpPr>
        <p:spPr>
          <a:xfrm>
            <a:off x="22044744" y="24782224"/>
            <a:ext cx="21606314" cy="4998291"/>
          </a:xfrm>
          <a:prstGeom prst="rect">
            <a:avLst/>
          </a:prstGeom>
          <a:noFill/>
        </p:spPr>
        <p:txBody>
          <a:bodyPr wrap="square" lIns="438912" tIns="219456" rIns="438912" bIns="219456" rtlCol="0">
            <a:spAutoFit/>
          </a:bodyPr>
          <a:lstStyle/>
          <a:p>
            <a:r>
              <a:rPr lang="en-US" sz="3600" dirty="0">
                <a:latin typeface="Arial" panose="020B0604020202020204" pitchFamily="34" charset="0"/>
                <a:cs typeface="Arial" panose="020B0604020202020204" pitchFamily="34" charset="0"/>
              </a:rPr>
              <a:t>Consequently, the six-factor model proposed in the literature seems to be a relatively poor representation of the of the IDP scale among this sample of developmental disability professionals who have had greater contact with individuals with developmental disabilities</a:t>
            </a:r>
            <a:r>
              <a:rPr lang="en-US" sz="3800" dirty="0"/>
              <a:t>. </a:t>
            </a:r>
            <a:r>
              <a:rPr lang="en-US" sz="3600" dirty="0">
                <a:latin typeface="Arial" panose="020B0604020202020204" pitchFamily="34" charset="0"/>
                <a:cs typeface="Arial" panose="020B0604020202020204" pitchFamily="34" charset="0"/>
              </a:rPr>
              <a:t>The IDP scale has been used across allied health student populations who have had minimal to no contact with individuals with disabilities.  Future research is needed to apply the scale amongst trainees entering public health. </a:t>
            </a:r>
          </a:p>
          <a:p>
            <a:endParaRPr lang="en-US" sz="3800" dirty="0"/>
          </a:p>
          <a:p>
            <a:endParaRPr lang="en-US" sz="3800" dirty="0">
              <a:solidFill>
                <a:schemeClr val="tx2">
                  <a:lumMod val="60000"/>
                  <a:lumOff val="40000"/>
                </a:schemeClr>
              </a:solidFill>
            </a:endParaRPr>
          </a:p>
          <a:p>
            <a:r>
              <a:rPr lang="en-US" sz="3800" dirty="0" smtClean="0">
                <a:solidFill>
                  <a:srgbClr val="FF0000"/>
                </a:solidFill>
              </a:rPr>
              <a:t>    </a:t>
            </a:r>
            <a:endParaRPr lang="en-US" sz="3800" dirty="0"/>
          </a:p>
        </p:txBody>
      </p:sp>
      <p:sp>
        <p:nvSpPr>
          <p:cNvPr id="41" name="TextBox 40"/>
          <p:cNvSpPr txBox="1"/>
          <p:nvPr/>
        </p:nvSpPr>
        <p:spPr>
          <a:xfrm>
            <a:off x="33140764" y="13562940"/>
            <a:ext cx="9991565" cy="1181862"/>
          </a:xfrm>
          <a:prstGeom prst="rect">
            <a:avLst/>
          </a:prstGeom>
          <a:noFill/>
        </p:spPr>
        <p:txBody>
          <a:bodyPr wrap="square" lIns="438912" tIns="219456" rIns="438912" bIns="219456" rtlCol="0">
            <a:spAutoFit/>
          </a:bodyPr>
          <a:lstStyle/>
          <a:p>
            <a:r>
              <a:rPr lang="en-US" sz="4800" cap="small" dirty="0">
                <a:latin typeface="Arial"/>
                <a:cs typeface="Arial"/>
              </a:rPr>
              <a:t>Gething IDP Factor Structure  </a:t>
            </a:r>
          </a:p>
        </p:txBody>
      </p:sp>
      <p:pic>
        <p:nvPicPr>
          <p:cNvPr id="2" name="Picture 2" descr="C:\Users\howardwa\Desktop\Poster Figure2.2.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501" y="23861701"/>
            <a:ext cx="21077504" cy="52390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713</Words>
  <Application>Microsoft Office PowerPoint</Application>
  <PresentationFormat>Custom</PresentationFormat>
  <Paragraphs>25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Kennedy Krieger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Lee Emily</dc:creator>
  <cp:lastModifiedBy>Windows User</cp:lastModifiedBy>
  <cp:revision>58</cp:revision>
  <dcterms:created xsi:type="dcterms:W3CDTF">2011-05-06T13:23:22Z</dcterms:created>
  <dcterms:modified xsi:type="dcterms:W3CDTF">2013-11-12T15:01:06Z</dcterms:modified>
</cp:coreProperties>
</file>